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Lecture 2. Methodological bases of pedagogy and methodological principles of researches.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Pedagogy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6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Pedagogical</a:t>
            </a:r>
            <a:r>
              <a:rPr lang="ru-RU" dirty="0"/>
              <a:t> </a:t>
            </a:r>
            <a:r>
              <a:rPr lang="ru-RU" dirty="0" err="1"/>
              <a:t>science</a:t>
            </a:r>
            <a:r>
              <a:rPr lang="ru-RU" dirty="0"/>
              <a:t>,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order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develop</a:t>
            </a:r>
            <a:r>
              <a:rPr lang="ru-RU" dirty="0"/>
              <a:t> </a:t>
            </a:r>
            <a:r>
              <a:rPr lang="ru-RU" dirty="0" err="1"/>
              <a:t>productively</a:t>
            </a:r>
            <a:r>
              <a:rPr lang="ru-RU" dirty="0"/>
              <a:t>, </a:t>
            </a:r>
            <a:r>
              <a:rPr lang="ru-RU" dirty="0" err="1"/>
              <a:t>must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based</a:t>
            </a:r>
            <a:r>
              <a:rPr lang="ru-RU" dirty="0"/>
              <a:t> </a:t>
            </a:r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certain</a:t>
            </a:r>
            <a:r>
              <a:rPr lang="ru-RU" dirty="0"/>
              <a:t> </a:t>
            </a:r>
            <a:r>
              <a:rPr lang="ru-RU" dirty="0" err="1"/>
              <a:t>initial</a:t>
            </a:r>
            <a:r>
              <a:rPr lang="ru-RU" dirty="0"/>
              <a:t> </a:t>
            </a:r>
            <a:r>
              <a:rPr lang="ru-RU" dirty="0" err="1"/>
              <a:t>assumptions</a:t>
            </a:r>
            <a:r>
              <a:rPr lang="ru-RU" dirty="0"/>
              <a:t>, </a:t>
            </a:r>
            <a:r>
              <a:rPr lang="ru-RU" dirty="0" err="1"/>
              <a:t>giving</a:t>
            </a:r>
            <a:r>
              <a:rPr lang="ru-RU" dirty="0"/>
              <a:t> </a:t>
            </a:r>
            <a:r>
              <a:rPr lang="ru-RU" dirty="0" err="1"/>
              <a:t>correct</a:t>
            </a:r>
            <a:r>
              <a:rPr lang="ru-RU" dirty="0"/>
              <a:t> </a:t>
            </a:r>
            <a:r>
              <a:rPr lang="ru-RU" dirty="0" err="1"/>
              <a:t>ideas</a:t>
            </a:r>
            <a:r>
              <a:rPr lang="ru-RU" dirty="0"/>
              <a:t> </a:t>
            </a:r>
            <a:r>
              <a:rPr lang="ru-RU" dirty="0" err="1"/>
              <a:t>about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phenomena</a:t>
            </a:r>
            <a:r>
              <a:rPr lang="ru-RU" dirty="0"/>
              <a:t> 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studies</a:t>
            </a:r>
            <a:r>
              <a:rPr lang="ru-RU" dirty="0"/>
              <a:t>.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role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such</a:t>
            </a:r>
            <a:r>
              <a:rPr lang="ru-RU" dirty="0"/>
              <a:t> </a:t>
            </a:r>
            <a:r>
              <a:rPr lang="ru-RU" dirty="0" err="1"/>
              <a:t>conditions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its</a:t>
            </a:r>
            <a:r>
              <a:rPr lang="ru-RU" dirty="0"/>
              <a:t> </a:t>
            </a:r>
            <a:r>
              <a:rPr lang="ru-RU" dirty="0" err="1"/>
              <a:t>general</a:t>
            </a:r>
            <a:r>
              <a:rPr lang="ru-RU" dirty="0"/>
              <a:t>, </a:t>
            </a:r>
            <a:r>
              <a:rPr lang="ru-RU" dirty="0" err="1"/>
              <a:t>private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special</a:t>
            </a:r>
            <a:r>
              <a:rPr lang="ru-RU" dirty="0"/>
              <a:t> </a:t>
            </a:r>
            <a:r>
              <a:rPr lang="ru-RU" dirty="0" err="1"/>
              <a:t>methodology</a:t>
            </a:r>
            <a:r>
              <a:rPr lang="ru-RU" dirty="0"/>
              <a:t>, </a:t>
            </a:r>
            <a:r>
              <a:rPr lang="ru-RU" dirty="0" err="1"/>
              <a:t>as</a:t>
            </a:r>
            <a:r>
              <a:rPr lang="ru-RU" dirty="0"/>
              <a:t> </a:t>
            </a:r>
            <a:r>
              <a:rPr lang="ru-RU" dirty="0" err="1"/>
              <a:t>well</a:t>
            </a:r>
            <a:r>
              <a:rPr lang="ru-RU" dirty="0"/>
              <a:t> </a:t>
            </a:r>
            <a:r>
              <a:rPr lang="ru-RU" dirty="0" err="1"/>
              <a:t>as</a:t>
            </a:r>
            <a:r>
              <a:rPr lang="ru-RU" dirty="0"/>
              <a:t> </a:t>
            </a:r>
            <a:r>
              <a:rPr lang="ru-RU" dirty="0" err="1"/>
              <a:t>theoretical</a:t>
            </a:r>
            <a:r>
              <a:rPr lang="ru-RU" dirty="0"/>
              <a:t> </a:t>
            </a:r>
            <a:r>
              <a:rPr lang="ru-RU" dirty="0" err="1"/>
              <a:t>conditions</a:t>
            </a:r>
            <a:r>
              <a:rPr lang="ru-RU" dirty="0"/>
              <a:t> </a:t>
            </a:r>
            <a:r>
              <a:rPr lang="ru-RU" dirty="0" err="1"/>
              <a:t>explaining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essence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education</a:t>
            </a:r>
            <a:r>
              <a:rPr lang="ru-RU" dirty="0"/>
              <a:t>, </a:t>
            </a:r>
            <a:r>
              <a:rPr lang="ru-RU" dirty="0" err="1"/>
              <a:t>training</a:t>
            </a:r>
            <a:r>
              <a:rPr lang="ru-RU" dirty="0"/>
              <a:t>, </a:t>
            </a:r>
            <a:r>
              <a:rPr lang="ru-RU" dirty="0" err="1"/>
              <a:t>education</a:t>
            </a:r>
            <a:r>
              <a:rPr lang="ru-RU" dirty="0"/>
              <a:t> </a:t>
            </a:r>
            <a:r>
              <a:rPr lang="ru-RU" dirty="0" err="1"/>
              <a:t>as</a:t>
            </a:r>
            <a:r>
              <a:rPr lang="ru-RU" dirty="0"/>
              <a:t> </a:t>
            </a:r>
            <a:r>
              <a:rPr lang="ru-RU" dirty="0" err="1"/>
              <a:t>social</a:t>
            </a:r>
            <a:r>
              <a:rPr lang="ru-RU" dirty="0"/>
              <a:t> </a:t>
            </a:r>
            <a:r>
              <a:rPr lang="ru-RU" dirty="0" err="1"/>
              <a:t>phenomena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What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methodological</a:t>
            </a:r>
            <a:r>
              <a:rPr lang="ru-RU" dirty="0"/>
              <a:t> </a:t>
            </a:r>
            <a:r>
              <a:rPr lang="ru-RU" dirty="0" err="1"/>
              <a:t>foundations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pedagogy</a:t>
            </a:r>
            <a:r>
              <a:rPr lang="ru-RU" dirty="0"/>
              <a:t>?</a:t>
            </a:r>
          </a:p>
          <a:p>
            <a:pPr marL="0" indent="0">
              <a:buNone/>
            </a:pPr>
            <a:r>
              <a:rPr lang="ru-RU" b="1" i="1" dirty="0" err="1"/>
              <a:t>The</a:t>
            </a:r>
            <a:r>
              <a:rPr lang="ru-RU" b="1" i="1" dirty="0"/>
              <a:t> </a:t>
            </a:r>
            <a:r>
              <a:rPr lang="ru-RU" b="1" i="1" dirty="0" err="1"/>
              <a:t>general</a:t>
            </a:r>
            <a:r>
              <a:rPr lang="ru-RU" b="1" i="1" dirty="0"/>
              <a:t> </a:t>
            </a:r>
            <a:r>
              <a:rPr lang="ru-RU" b="1" i="1" dirty="0" err="1"/>
              <a:t>methodology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pedagogy</a:t>
            </a:r>
            <a:r>
              <a:rPr lang="ru-RU" dirty="0"/>
              <a:t> </a:t>
            </a:r>
            <a:r>
              <a:rPr lang="ru-RU" dirty="0" err="1"/>
              <a:t>provides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most</a:t>
            </a:r>
            <a:r>
              <a:rPr lang="ru-RU" dirty="0"/>
              <a:t> </a:t>
            </a:r>
            <a:r>
              <a:rPr lang="ru-RU" dirty="0" err="1"/>
              <a:t>correct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accurate</a:t>
            </a:r>
            <a:r>
              <a:rPr lang="ru-RU" dirty="0"/>
              <a:t> </a:t>
            </a:r>
            <a:r>
              <a:rPr lang="ru-RU" dirty="0" err="1"/>
              <a:t>ideas</a:t>
            </a:r>
            <a:r>
              <a:rPr lang="ru-RU" dirty="0"/>
              <a:t> </a:t>
            </a:r>
            <a:r>
              <a:rPr lang="ru-RU" dirty="0" err="1"/>
              <a:t>about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general</a:t>
            </a:r>
            <a:r>
              <a:rPr lang="ru-RU" dirty="0"/>
              <a:t> </a:t>
            </a:r>
            <a:r>
              <a:rPr lang="ru-RU" dirty="0" err="1"/>
              <a:t>laws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development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objective</a:t>
            </a:r>
            <a:r>
              <a:rPr lang="ru-RU" dirty="0"/>
              <a:t> </a:t>
            </a:r>
            <a:r>
              <a:rPr lang="ru-RU" dirty="0" err="1"/>
              <a:t>world</a:t>
            </a:r>
            <a:r>
              <a:rPr lang="ru-RU" dirty="0"/>
              <a:t>, </a:t>
            </a:r>
            <a:r>
              <a:rPr lang="ru-RU" dirty="0" err="1"/>
              <a:t>as</a:t>
            </a:r>
            <a:r>
              <a:rPr lang="ru-RU" dirty="0"/>
              <a:t> </a:t>
            </a:r>
            <a:r>
              <a:rPr lang="ru-RU" dirty="0" err="1"/>
              <a:t>well</a:t>
            </a:r>
            <a:r>
              <a:rPr lang="ru-RU" dirty="0"/>
              <a:t> </a:t>
            </a:r>
            <a:r>
              <a:rPr lang="ru-RU" dirty="0" err="1"/>
              <a:t>as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place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role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those</a:t>
            </a:r>
            <a:r>
              <a:rPr lang="ru-RU" dirty="0"/>
              <a:t> </a:t>
            </a:r>
            <a:r>
              <a:rPr lang="ru-RU" dirty="0" err="1"/>
              <a:t>pedagogical</a:t>
            </a:r>
            <a:r>
              <a:rPr lang="ru-RU" dirty="0"/>
              <a:t> </a:t>
            </a:r>
            <a:r>
              <a:rPr lang="ru-RU" dirty="0" err="1"/>
              <a:t>phenomena</a:t>
            </a:r>
            <a:r>
              <a:rPr lang="ru-RU" dirty="0"/>
              <a:t> 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studies</a:t>
            </a:r>
            <a:r>
              <a:rPr lang="ru-RU" dirty="0"/>
              <a:t>.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involves</a:t>
            </a:r>
            <a:r>
              <a:rPr lang="ru-RU" dirty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51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principle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unity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struggle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opposites</a:t>
            </a:r>
            <a:r>
              <a:rPr lang="ru-RU" dirty="0"/>
              <a:t>, </a:t>
            </a:r>
            <a:r>
              <a:rPr lang="ru-RU" dirty="0" err="1"/>
              <a:t>according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which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process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teaching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educating</a:t>
            </a:r>
            <a:r>
              <a:rPr lang="ru-RU" dirty="0"/>
              <a:t> </a:t>
            </a:r>
            <a:r>
              <a:rPr lang="ru-RU" dirty="0" err="1"/>
              <a:t>people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complex</a:t>
            </a:r>
            <a:r>
              <a:rPr lang="ru-RU" dirty="0"/>
              <a:t>, </a:t>
            </a:r>
            <a:r>
              <a:rPr lang="ru-RU" dirty="0" err="1"/>
              <a:t>contradictory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self-developing;the</a:t>
            </a:r>
            <a:r>
              <a:rPr lang="ru-RU" dirty="0"/>
              <a:t> </a:t>
            </a:r>
            <a:r>
              <a:rPr lang="ru-RU" dirty="0" err="1"/>
              <a:t>principle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transition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quantitative</a:t>
            </a:r>
            <a:r>
              <a:rPr lang="ru-RU" dirty="0"/>
              <a:t> </a:t>
            </a:r>
            <a:r>
              <a:rPr lang="ru-RU" dirty="0" err="1"/>
              <a:t>changes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qualitative</a:t>
            </a:r>
            <a:r>
              <a:rPr lang="ru-RU" dirty="0"/>
              <a:t> </a:t>
            </a:r>
            <a:r>
              <a:rPr lang="ru-RU" dirty="0" err="1"/>
              <a:t>changes</a:t>
            </a:r>
            <a:r>
              <a:rPr lang="ru-RU" dirty="0"/>
              <a:t>, </a:t>
            </a:r>
            <a:r>
              <a:rPr lang="ru-RU" dirty="0" err="1"/>
              <a:t>according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which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increase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pedagogical</a:t>
            </a:r>
            <a:r>
              <a:rPr lang="ru-RU" dirty="0"/>
              <a:t> </a:t>
            </a:r>
            <a:r>
              <a:rPr lang="ru-RU" dirty="0" err="1"/>
              <a:t>influences</a:t>
            </a:r>
            <a:r>
              <a:rPr lang="ru-RU" dirty="0"/>
              <a:t> </a:t>
            </a:r>
            <a:r>
              <a:rPr lang="ru-RU" dirty="0" err="1"/>
              <a:t>necessarily</a:t>
            </a:r>
            <a:r>
              <a:rPr lang="ru-RU" dirty="0"/>
              <a:t> </a:t>
            </a:r>
            <a:r>
              <a:rPr lang="ru-RU" dirty="0" err="1"/>
              <a:t>leads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an</a:t>
            </a:r>
            <a:r>
              <a:rPr lang="ru-RU" dirty="0"/>
              <a:t> </a:t>
            </a:r>
            <a:r>
              <a:rPr lang="ru-RU" dirty="0" err="1"/>
              <a:t>improvement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their</a:t>
            </a:r>
            <a:r>
              <a:rPr lang="ru-RU" dirty="0"/>
              <a:t> </a:t>
            </a:r>
            <a:r>
              <a:rPr lang="ru-RU" dirty="0" err="1"/>
              <a:t>quality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/>
              <a:t>principle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negation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negation</a:t>
            </a:r>
            <a:r>
              <a:rPr lang="ru-RU" dirty="0"/>
              <a:t>, </a:t>
            </a:r>
            <a:r>
              <a:rPr lang="ru-RU" dirty="0" err="1"/>
              <a:t>according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which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formation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positive</a:t>
            </a:r>
            <a:r>
              <a:rPr lang="ru-RU" dirty="0"/>
              <a:t> </a:t>
            </a:r>
            <a:r>
              <a:rPr lang="ru-RU" dirty="0" err="1"/>
              <a:t>qualities</a:t>
            </a:r>
            <a:r>
              <a:rPr lang="ru-RU" dirty="0"/>
              <a:t>, </a:t>
            </a:r>
            <a:r>
              <a:rPr lang="ru-RU" dirty="0" err="1"/>
              <a:t>knowledge</a:t>
            </a:r>
            <a:r>
              <a:rPr lang="ru-RU" dirty="0"/>
              <a:t>, </a:t>
            </a:r>
            <a:r>
              <a:rPr lang="ru-RU" dirty="0" err="1"/>
              <a:t>skills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abilities</a:t>
            </a:r>
            <a:r>
              <a:rPr lang="ru-RU" dirty="0"/>
              <a:t> </a:t>
            </a:r>
            <a:r>
              <a:rPr lang="ru-RU" dirty="0" err="1"/>
              <a:t>during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training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upbringing</a:t>
            </a:r>
            <a:r>
              <a:rPr lang="ru-RU" dirty="0"/>
              <a:t> </a:t>
            </a:r>
            <a:r>
              <a:rPr lang="ru-RU" dirty="0" err="1"/>
              <a:t>makes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difficult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negative</a:t>
            </a:r>
            <a:r>
              <a:rPr lang="ru-RU" dirty="0"/>
              <a:t> </a:t>
            </a:r>
            <a:r>
              <a:rPr lang="ru-RU" dirty="0" err="1"/>
              <a:t>characteristics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function</a:t>
            </a:r>
            <a:r>
              <a:rPr lang="ru-RU" dirty="0"/>
              <a:t> </a:t>
            </a:r>
            <a:r>
              <a:rPr lang="ru-RU" dirty="0" err="1"/>
              <a:t>if</a:t>
            </a:r>
            <a:r>
              <a:rPr lang="ru-RU" dirty="0"/>
              <a:t> </a:t>
            </a:r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peculiar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a </a:t>
            </a:r>
            <a:r>
              <a:rPr lang="ru-RU" dirty="0" err="1"/>
              <a:t>person</a:t>
            </a:r>
            <a:r>
              <a:rPr lang="ru-RU" dirty="0"/>
              <a:t>; </a:t>
            </a:r>
            <a:endParaRPr lang="en-US" dirty="0" smtClean="0"/>
          </a:p>
          <a:p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/>
              <a:t>main</a:t>
            </a:r>
            <a:r>
              <a:rPr lang="ru-RU" dirty="0"/>
              <a:t> </a:t>
            </a:r>
            <a:r>
              <a:rPr lang="ru-RU" dirty="0" err="1"/>
              <a:t>categories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materialistic</a:t>
            </a:r>
            <a:r>
              <a:rPr lang="ru-RU" dirty="0"/>
              <a:t> </a:t>
            </a:r>
            <a:r>
              <a:rPr lang="ru-RU" dirty="0" err="1"/>
              <a:t>dialectics</a:t>
            </a:r>
            <a:r>
              <a:rPr lang="ru-RU" dirty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580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/>
              <a:t>Materialist</a:t>
            </a:r>
            <a:r>
              <a:rPr lang="ru-RU" b="1" dirty="0"/>
              <a:t> </a:t>
            </a:r>
            <a:r>
              <a:rPr lang="ru-RU" b="1" dirty="0" err="1"/>
              <a:t>dialectics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an</a:t>
            </a:r>
            <a:r>
              <a:rPr lang="ru-RU" dirty="0"/>
              <a:t> </a:t>
            </a:r>
            <a:r>
              <a:rPr lang="ru-RU" dirty="0" err="1"/>
              <a:t>ambiguous</a:t>
            </a:r>
            <a:r>
              <a:rPr lang="ru-RU" dirty="0"/>
              <a:t> </a:t>
            </a:r>
            <a:r>
              <a:rPr lang="ru-RU" dirty="0" err="1"/>
              <a:t>term</a:t>
            </a:r>
            <a:r>
              <a:rPr lang="ru-RU" dirty="0"/>
              <a:t> </a:t>
            </a:r>
            <a:r>
              <a:rPr lang="ru-RU" dirty="0" err="1"/>
              <a:t>used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denote</a:t>
            </a:r>
            <a:r>
              <a:rPr lang="ru-RU" dirty="0"/>
              <a:t> </a:t>
            </a:r>
            <a:r>
              <a:rPr lang="ru-RU" dirty="0" err="1"/>
              <a:t>two</a:t>
            </a:r>
            <a:r>
              <a:rPr lang="ru-RU" dirty="0"/>
              <a:t> </a:t>
            </a:r>
            <a:r>
              <a:rPr lang="ru-RU" dirty="0" err="1"/>
              <a:t>related</a:t>
            </a:r>
            <a:r>
              <a:rPr lang="ru-RU" dirty="0"/>
              <a:t> </a:t>
            </a:r>
            <a:r>
              <a:rPr lang="ru-RU" dirty="0" err="1"/>
              <a:t>concepts</a:t>
            </a:r>
            <a:r>
              <a:rPr lang="ru-RU" dirty="0"/>
              <a:t>: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method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scientific</a:t>
            </a:r>
            <a:r>
              <a:rPr lang="ru-RU" dirty="0"/>
              <a:t> </a:t>
            </a:r>
            <a:r>
              <a:rPr lang="ru-RU" dirty="0" err="1"/>
              <a:t>knowledge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science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theoretical</a:t>
            </a:r>
            <a:r>
              <a:rPr lang="ru-RU" dirty="0"/>
              <a:t> </a:t>
            </a:r>
            <a:r>
              <a:rPr lang="ru-RU" dirty="0" err="1"/>
              <a:t>thinking</a:t>
            </a:r>
            <a:r>
              <a:rPr lang="ru-RU" dirty="0"/>
              <a:t>.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first</a:t>
            </a:r>
            <a:r>
              <a:rPr lang="ru-RU" dirty="0"/>
              <a:t> </a:t>
            </a:r>
            <a:r>
              <a:rPr lang="ru-RU" dirty="0" err="1"/>
              <a:t>meaning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term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materialist</a:t>
            </a:r>
            <a:r>
              <a:rPr lang="ru-RU" dirty="0"/>
              <a:t> </a:t>
            </a:r>
            <a:r>
              <a:rPr lang="ru-RU" dirty="0" err="1"/>
              <a:t>understanding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Hegel's</a:t>
            </a:r>
            <a:r>
              <a:rPr lang="ru-RU" dirty="0"/>
              <a:t> </a:t>
            </a:r>
            <a:r>
              <a:rPr lang="ru-RU" dirty="0" err="1"/>
              <a:t>method</a:t>
            </a:r>
            <a:r>
              <a:rPr lang="ru-RU" dirty="0"/>
              <a:t>,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universal</a:t>
            </a:r>
            <a:r>
              <a:rPr lang="ru-RU" dirty="0"/>
              <a:t> </a:t>
            </a:r>
            <a:r>
              <a:rPr lang="ru-RU" dirty="0" err="1"/>
              <a:t>method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scientific</a:t>
            </a:r>
            <a:r>
              <a:rPr lang="ru-RU" dirty="0"/>
              <a:t> </a:t>
            </a:r>
            <a:r>
              <a:rPr lang="ru-RU" dirty="0" err="1"/>
              <a:t>cognition.The</a:t>
            </a:r>
            <a:r>
              <a:rPr lang="ru-RU" dirty="0"/>
              <a:t> </a:t>
            </a:r>
            <a:r>
              <a:rPr lang="ru-RU" dirty="0" err="1"/>
              <a:t>first</a:t>
            </a:r>
            <a:r>
              <a:rPr lang="ru-RU" dirty="0"/>
              <a:t> </a:t>
            </a:r>
            <a:r>
              <a:rPr lang="ru-RU" dirty="0" err="1"/>
              <a:t>category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materialistic</a:t>
            </a:r>
            <a:r>
              <a:rPr lang="ru-RU" dirty="0"/>
              <a:t> </a:t>
            </a:r>
            <a:r>
              <a:rPr lang="ru-RU" dirty="0" err="1"/>
              <a:t>dialectics</a:t>
            </a:r>
            <a:r>
              <a:rPr lang="ru-RU" dirty="0"/>
              <a:t> </a:t>
            </a:r>
            <a:r>
              <a:rPr lang="ru-RU" dirty="0" err="1"/>
              <a:t>can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defined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content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form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professional</a:t>
            </a:r>
            <a:r>
              <a:rPr lang="ru-RU" dirty="0"/>
              <a:t> </a:t>
            </a:r>
            <a:r>
              <a:rPr lang="ru-RU" dirty="0" err="1"/>
              <a:t>activity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a </a:t>
            </a:r>
            <a:r>
              <a:rPr lang="ru-RU" dirty="0" err="1"/>
              <a:t>specialist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humanitarian</a:t>
            </a:r>
            <a:r>
              <a:rPr lang="ru-RU" dirty="0"/>
              <a:t> </a:t>
            </a:r>
            <a:r>
              <a:rPr lang="ru-RU" dirty="0" err="1"/>
              <a:t>sphere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activity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err="1" smtClean="0"/>
              <a:t>ideas</a:t>
            </a:r>
            <a:r>
              <a:rPr lang="ru-RU" dirty="0" smtClean="0"/>
              <a:t> </a:t>
            </a:r>
            <a:r>
              <a:rPr lang="ru-RU" dirty="0" err="1"/>
              <a:t>about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dependence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pedagogical</a:t>
            </a:r>
            <a:r>
              <a:rPr lang="ru-RU" dirty="0"/>
              <a:t> </a:t>
            </a:r>
            <a:r>
              <a:rPr lang="ru-RU" dirty="0" err="1"/>
              <a:t>process</a:t>
            </a:r>
            <a:r>
              <a:rPr lang="ru-RU" dirty="0"/>
              <a:t> </a:t>
            </a:r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socio-economic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political</a:t>
            </a:r>
            <a:r>
              <a:rPr lang="ru-RU" dirty="0"/>
              <a:t> </a:t>
            </a:r>
            <a:r>
              <a:rPr lang="ru-RU" dirty="0" err="1"/>
              <a:t>development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society</a:t>
            </a:r>
            <a:r>
              <a:rPr lang="ru-RU" dirty="0"/>
              <a:t>, </a:t>
            </a:r>
            <a:r>
              <a:rPr lang="ru-RU" dirty="0" err="1"/>
              <a:t>cultural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ethnic</a:t>
            </a:r>
            <a:r>
              <a:rPr lang="ru-RU" dirty="0"/>
              <a:t> </a:t>
            </a:r>
            <a:r>
              <a:rPr lang="ru-RU" dirty="0" err="1"/>
              <a:t>characteristics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people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ru-RU" dirty="0" err="1" smtClean="0"/>
              <a:t>ideas</a:t>
            </a:r>
            <a:r>
              <a:rPr lang="ru-RU" dirty="0" smtClean="0"/>
              <a:t> </a:t>
            </a:r>
            <a:r>
              <a:rPr lang="ru-RU" dirty="0" err="1"/>
              <a:t>about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dependence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pedagogical</a:t>
            </a:r>
            <a:r>
              <a:rPr lang="ru-RU" dirty="0"/>
              <a:t> </a:t>
            </a:r>
            <a:r>
              <a:rPr lang="ru-RU" dirty="0" err="1"/>
              <a:t>process</a:t>
            </a:r>
            <a:r>
              <a:rPr lang="ru-RU" dirty="0"/>
              <a:t> </a:t>
            </a:r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level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development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psychological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pedagogical</a:t>
            </a:r>
            <a:r>
              <a:rPr lang="ru-RU" dirty="0"/>
              <a:t> </a:t>
            </a:r>
            <a:r>
              <a:rPr lang="ru-RU" dirty="0" err="1"/>
              <a:t>thought</a:t>
            </a:r>
            <a:r>
              <a:rPr lang="ru-RU" dirty="0"/>
              <a:t>,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organization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educational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upbringing</a:t>
            </a:r>
            <a:r>
              <a:rPr lang="ru-RU" dirty="0"/>
              <a:t> </a:t>
            </a:r>
            <a:r>
              <a:rPr lang="ru-RU" dirty="0" err="1"/>
              <a:t>work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society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its</a:t>
            </a:r>
            <a:r>
              <a:rPr lang="ru-RU" dirty="0"/>
              <a:t> </a:t>
            </a:r>
            <a:r>
              <a:rPr lang="ru-RU" dirty="0" err="1"/>
              <a:t>educational</a:t>
            </a:r>
            <a:r>
              <a:rPr lang="ru-RU" dirty="0"/>
              <a:t> </a:t>
            </a:r>
            <a:r>
              <a:rPr lang="ru-RU" dirty="0" err="1"/>
              <a:t>institutions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55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dirty="0" err="1"/>
              <a:t>The</a:t>
            </a:r>
            <a:r>
              <a:rPr lang="ru-RU" b="1" i="1" dirty="0"/>
              <a:t> </a:t>
            </a:r>
            <a:r>
              <a:rPr lang="ru-RU" b="1" i="1" dirty="0" err="1"/>
              <a:t>special</a:t>
            </a:r>
            <a:r>
              <a:rPr lang="ru-RU" b="1" i="1" dirty="0"/>
              <a:t> </a:t>
            </a:r>
            <a:r>
              <a:rPr lang="ru-RU" b="1" i="1" dirty="0" err="1"/>
              <a:t>methodology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pedagogy</a:t>
            </a:r>
            <a:r>
              <a:rPr lang="ru-RU" dirty="0"/>
              <a:t> </a:t>
            </a:r>
            <a:r>
              <a:rPr lang="ru-RU" dirty="0" err="1"/>
              <a:t>allows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formulate</a:t>
            </a:r>
            <a:r>
              <a:rPr lang="ru-RU" dirty="0"/>
              <a:t> </a:t>
            </a:r>
            <a:r>
              <a:rPr lang="ru-RU" dirty="0" err="1"/>
              <a:t>its</a:t>
            </a:r>
            <a:r>
              <a:rPr lang="ru-RU" dirty="0"/>
              <a:t> </a:t>
            </a:r>
            <a:r>
              <a:rPr lang="ru-RU" dirty="0" err="1"/>
              <a:t>own</a:t>
            </a:r>
            <a:r>
              <a:rPr lang="ru-RU" dirty="0"/>
              <a:t> </a:t>
            </a:r>
            <a:r>
              <a:rPr lang="ru-RU" dirty="0" err="1"/>
              <a:t>regularities</a:t>
            </a:r>
            <a:r>
              <a:rPr lang="ru-RU" dirty="0"/>
              <a:t>, </a:t>
            </a:r>
            <a:r>
              <a:rPr lang="ru-RU" dirty="0" err="1"/>
              <a:t>related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peculiarity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formation</a:t>
            </a:r>
            <a:r>
              <a:rPr lang="ru-RU" dirty="0"/>
              <a:t>, </a:t>
            </a:r>
            <a:r>
              <a:rPr lang="ru-RU" dirty="0" err="1"/>
              <a:t>development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functioning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those</a:t>
            </a:r>
            <a:r>
              <a:rPr lang="ru-RU" dirty="0"/>
              <a:t> </a:t>
            </a:r>
            <a:r>
              <a:rPr lang="ru-RU" dirty="0" err="1"/>
              <a:t>phenomena</a:t>
            </a:r>
            <a:r>
              <a:rPr lang="ru-RU" dirty="0"/>
              <a:t> 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explores</a:t>
            </a:r>
            <a:r>
              <a:rPr lang="ru-RU" dirty="0"/>
              <a:t>.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takes</a:t>
            </a:r>
            <a:r>
              <a:rPr lang="ru-RU" dirty="0"/>
              <a:t> </a:t>
            </a:r>
            <a:r>
              <a:rPr lang="ru-RU" dirty="0" err="1"/>
              <a:t>into</a:t>
            </a:r>
            <a:r>
              <a:rPr lang="ru-RU" dirty="0"/>
              <a:t> </a:t>
            </a:r>
            <a:r>
              <a:rPr lang="ru-RU" dirty="0" err="1"/>
              <a:t>account:stable</a:t>
            </a:r>
            <a:r>
              <a:rPr lang="ru-RU" dirty="0"/>
              <a:t> </a:t>
            </a:r>
            <a:r>
              <a:rPr lang="ru-RU" dirty="0" err="1"/>
              <a:t>ideas</a:t>
            </a:r>
            <a:r>
              <a:rPr lang="ru-RU" dirty="0"/>
              <a:t> </a:t>
            </a:r>
            <a:r>
              <a:rPr lang="ru-RU" dirty="0" err="1"/>
              <a:t>about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mind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psyche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a </a:t>
            </a:r>
            <a:r>
              <a:rPr lang="ru-RU" dirty="0" err="1"/>
              <a:t>person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possibilities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pedagogical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educational</a:t>
            </a:r>
            <a:r>
              <a:rPr lang="ru-RU" dirty="0"/>
              <a:t> </a:t>
            </a:r>
            <a:r>
              <a:rPr lang="ru-RU" dirty="0" err="1"/>
              <a:t>influence</a:t>
            </a:r>
            <a:r>
              <a:rPr lang="ru-RU" dirty="0"/>
              <a:t> </a:t>
            </a:r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him;features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formation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individual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society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group</a:t>
            </a:r>
            <a:r>
              <a:rPr lang="ru-RU" dirty="0"/>
              <a:t> (</a:t>
            </a:r>
            <a:r>
              <a:rPr lang="ru-RU" dirty="0" err="1"/>
              <a:t>team</a:t>
            </a:r>
            <a:r>
              <a:rPr lang="ru-RU" dirty="0"/>
              <a:t>)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process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socially</a:t>
            </a:r>
            <a:r>
              <a:rPr lang="ru-RU" dirty="0"/>
              <a:t> </a:t>
            </a:r>
            <a:r>
              <a:rPr lang="ru-RU" dirty="0" err="1"/>
              <a:t>useful</a:t>
            </a:r>
            <a:r>
              <a:rPr lang="ru-RU" dirty="0"/>
              <a:t> </a:t>
            </a:r>
            <a:r>
              <a:rPr lang="ru-RU" dirty="0" err="1"/>
              <a:t>activities;unity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upbringing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self-education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a </a:t>
            </a:r>
            <a:r>
              <a:rPr lang="ru-RU" dirty="0" err="1"/>
              <a:t>person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a </a:t>
            </a:r>
            <a:r>
              <a:rPr lang="ru-RU" dirty="0" err="1"/>
              <a:t>group</a:t>
            </a:r>
            <a:r>
              <a:rPr lang="ru-RU" dirty="0"/>
              <a:t> (</a:t>
            </a:r>
            <a:r>
              <a:rPr lang="ru-RU" dirty="0" err="1"/>
              <a:t>team</a:t>
            </a:r>
            <a:r>
              <a:rPr lang="ru-RU" dirty="0"/>
              <a:t>);</a:t>
            </a:r>
            <a:r>
              <a:rPr lang="ru-RU" dirty="0" err="1"/>
              <a:t>ideas</a:t>
            </a:r>
            <a:r>
              <a:rPr lang="ru-RU" dirty="0"/>
              <a:t> </a:t>
            </a:r>
            <a:r>
              <a:rPr lang="ru-RU" dirty="0" err="1"/>
              <a:t>about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overall</a:t>
            </a:r>
            <a:r>
              <a:rPr lang="ru-RU" dirty="0"/>
              <a:t> </a:t>
            </a:r>
            <a:r>
              <a:rPr lang="ru-RU" dirty="0" err="1"/>
              <a:t>formation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individual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group</a:t>
            </a:r>
            <a:r>
              <a:rPr lang="ru-RU" dirty="0"/>
              <a:t> (</a:t>
            </a:r>
            <a:r>
              <a:rPr lang="ru-RU" dirty="0" err="1"/>
              <a:t>team</a:t>
            </a:r>
            <a:r>
              <a:rPr lang="ru-RU" dirty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627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 err="1"/>
              <a:t>Private</a:t>
            </a:r>
            <a:r>
              <a:rPr lang="ru-RU" b="1" i="1" dirty="0"/>
              <a:t> </a:t>
            </a:r>
            <a:r>
              <a:rPr lang="ru-RU" b="1" i="1" dirty="0" err="1"/>
              <a:t>methodology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pedagogy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a </a:t>
            </a:r>
            <a:r>
              <a:rPr lang="ru-RU" dirty="0" err="1"/>
              <a:t>set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methods</a:t>
            </a:r>
            <a:r>
              <a:rPr lang="ru-RU" dirty="0"/>
              <a:t>, </a:t>
            </a:r>
            <a:r>
              <a:rPr lang="ru-RU" dirty="0" err="1"/>
              <a:t>ways</a:t>
            </a:r>
            <a:r>
              <a:rPr lang="ru-RU" dirty="0"/>
              <a:t>, </a:t>
            </a:r>
            <a:r>
              <a:rPr lang="ru-RU" dirty="0" err="1"/>
              <a:t>approaches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techniques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studying</a:t>
            </a:r>
            <a:r>
              <a:rPr lang="ru-RU" dirty="0"/>
              <a:t> </a:t>
            </a:r>
            <a:r>
              <a:rPr lang="ru-RU" dirty="0" err="1"/>
              <a:t>its</a:t>
            </a:r>
            <a:r>
              <a:rPr lang="ru-RU" dirty="0"/>
              <a:t> </a:t>
            </a:r>
            <a:r>
              <a:rPr lang="ru-RU" dirty="0" err="1"/>
              <a:t>phenomena</a:t>
            </a:r>
            <a:r>
              <a:rPr lang="ru-RU" dirty="0"/>
              <a:t>.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also</a:t>
            </a:r>
            <a:r>
              <a:rPr lang="ru-RU" dirty="0"/>
              <a:t> </a:t>
            </a:r>
            <a:r>
              <a:rPr lang="ru-RU" dirty="0" err="1"/>
              <a:t>presupposes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establishment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: </a:t>
            </a:r>
            <a:r>
              <a:rPr lang="ru-RU" dirty="0" err="1"/>
              <a:t>regularities</a:t>
            </a:r>
            <a:r>
              <a:rPr lang="ru-RU" dirty="0"/>
              <a:t>, </a:t>
            </a:r>
            <a:r>
              <a:rPr lang="ru-RU" dirty="0" err="1"/>
              <a:t>principles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methods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teaching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upbringing;inseparable</a:t>
            </a:r>
            <a:r>
              <a:rPr lang="ru-RU" dirty="0"/>
              <a:t> </a:t>
            </a:r>
            <a:r>
              <a:rPr lang="ru-RU" dirty="0" err="1"/>
              <a:t>connection</a:t>
            </a:r>
            <a:r>
              <a:rPr lang="ru-RU" dirty="0"/>
              <a:t>, </a:t>
            </a:r>
            <a:r>
              <a:rPr lang="ru-RU" dirty="0" err="1"/>
              <a:t>unity</a:t>
            </a:r>
            <a:r>
              <a:rPr lang="ru-RU" dirty="0"/>
              <a:t>, </a:t>
            </a:r>
            <a:r>
              <a:rPr lang="ru-RU" dirty="0" err="1"/>
              <a:t>mutual</a:t>
            </a:r>
            <a:r>
              <a:rPr lang="ru-RU" dirty="0"/>
              <a:t> </a:t>
            </a:r>
            <a:r>
              <a:rPr lang="ru-RU" dirty="0" err="1"/>
              <a:t>penetration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education</a:t>
            </a:r>
            <a:r>
              <a:rPr lang="ru-RU" dirty="0"/>
              <a:t>, </a:t>
            </a:r>
            <a:r>
              <a:rPr lang="ru-RU" dirty="0" err="1"/>
              <a:t>upbringing</a:t>
            </a:r>
            <a:r>
              <a:rPr lang="ru-RU" dirty="0"/>
              <a:t>, </a:t>
            </a:r>
            <a:r>
              <a:rPr lang="ru-RU" dirty="0" err="1"/>
              <a:t>development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education</a:t>
            </a:r>
            <a:r>
              <a:rPr lang="ru-RU" dirty="0"/>
              <a:t> </a:t>
            </a:r>
            <a:r>
              <a:rPr lang="ru-RU" dirty="0" err="1"/>
              <a:t>during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pedagogical</a:t>
            </a:r>
            <a:r>
              <a:rPr lang="ru-RU" dirty="0"/>
              <a:t> </a:t>
            </a:r>
            <a:r>
              <a:rPr lang="ru-RU" dirty="0" err="1"/>
              <a:t>process;Conformity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impact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teachers</a:t>
            </a:r>
            <a:r>
              <a:rPr lang="ru-RU" dirty="0"/>
              <a:t> (</a:t>
            </a:r>
            <a:r>
              <a:rPr lang="ru-RU" dirty="0" err="1"/>
              <a:t>educators</a:t>
            </a:r>
            <a:r>
              <a:rPr lang="ru-RU" dirty="0"/>
              <a:t>) </a:t>
            </a:r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nature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activities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pupils</a:t>
            </a:r>
            <a:r>
              <a:rPr lang="ru-RU" dirty="0"/>
              <a:t> (</a:t>
            </a:r>
            <a:r>
              <a:rPr lang="ru-RU" dirty="0" err="1"/>
              <a:t>pupils</a:t>
            </a:r>
            <a:r>
              <a:rPr lang="ru-RU" dirty="0"/>
              <a:t>), </a:t>
            </a:r>
            <a:r>
              <a:rPr lang="ru-RU" dirty="0" err="1"/>
              <a:t>their</a:t>
            </a:r>
            <a:r>
              <a:rPr lang="ru-RU" dirty="0"/>
              <a:t> </a:t>
            </a:r>
            <a:r>
              <a:rPr lang="ru-RU" dirty="0" err="1"/>
              <a:t>cognitive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physical</a:t>
            </a:r>
            <a:r>
              <a:rPr lang="ru-RU" dirty="0"/>
              <a:t> </a:t>
            </a:r>
            <a:r>
              <a:rPr lang="ru-RU" dirty="0" err="1"/>
              <a:t>abilities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120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Methodological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research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conduct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guided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proceed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objectivity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conditionality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phenomena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exist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develop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due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effect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objective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contradictions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cause-effect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relationships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provide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holistic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phenomena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processes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phenomena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phenomena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connections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interactions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phenomena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choosing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proceed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assumption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set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complementary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solve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problem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527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adequate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essence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studied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consider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self-movement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self-development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conditioned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inherent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contradictions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acting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driving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force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conduct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experiment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contradicts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moral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norms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harm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174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709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Lecture 2. Methodological bases of pedagogy and methodological principles of researches.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Methodological principles of pedagogical research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2. Methodological bases of pedagogy and methodological principles of researches.</dc:title>
  <dc:creator>Admin</dc:creator>
  <cp:lastModifiedBy>Admin</cp:lastModifiedBy>
  <cp:revision>5</cp:revision>
  <dcterms:created xsi:type="dcterms:W3CDTF">2018-09-08T13:43:55Z</dcterms:created>
  <dcterms:modified xsi:type="dcterms:W3CDTF">2018-09-08T13:54:06Z</dcterms:modified>
</cp:coreProperties>
</file>